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2" r:id="rId6"/>
    <p:sldId id="263" r:id="rId7"/>
    <p:sldId id="257" r:id="rId8"/>
    <p:sldId id="258" r:id="rId9"/>
    <p:sldId id="259" r:id="rId10"/>
    <p:sldId id="260" r:id="rId11"/>
    <p:sldId id="261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1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082101-41EF-4B61-9689-D7B5E77E7D5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BF5035-E434-4A3D-8970-A039EC8214B8}">
      <dgm:prSet phldrT="[Text]" phldr="0"/>
      <dgm:spPr/>
      <dgm:t>
        <a:bodyPr/>
        <a:lstStyle/>
        <a:p>
          <a:r>
            <a:rPr lang="en-US" dirty="0"/>
            <a:t>National Heritage Area (NHA) Project</a:t>
          </a:r>
        </a:p>
      </dgm:t>
    </dgm:pt>
    <dgm:pt modelId="{52DE08E7-0F57-4D4C-955E-D62CADDFFE00}" type="parTrans" cxnId="{EB2344F0-73D2-45C8-A73A-18A823CB0EE1}">
      <dgm:prSet/>
      <dgm:spPr/>
      <dgm:t>
        <a:bodyPr/>
        <a:lstStyle/>
        <a:p>
          <a:endParaRPr lang="en-US"/>
        </a:p>
      </dgm:t>
    </dgm:pt>
    <dgm:pt modelId="{1DF1DF57-9CE1-4828-B637-1C1D9C652CCE}" type="sibTrans" cxnId="{EB2344F0-73D2-45C8-A73A-18A823CB0EE1}">
      <dgm:prSet/>
      <dgm:spPr/>
      <dgm:t>
        <a:bodyPr/>
        <a:lstStyle/>
        <a:p>
          <a:endParaRPr lang="en-US"/>
        </a:p>
      </dgm:t>
    </dgm:pt>
    <dgm:pt modelId="{28DD4475-E542-478A-982E-D46C5390FA9C}">
      <dgm:prSet phldrT="[Text]" phldr="0"/>
      <dgm:spPr/>
      <dgm:t>
        <a:bodyPr/>
        <a:lstStyle/>
        <a:p>
          <a:r>
            <a:rPr lang="en-US" dirty="0"/>
            <a:t>Cultural Heritage Asset Inventory (CHAI)</a:t>
          </a:r>
        </a:p>
      </dgm:t>
    </dgm:pt>
    <dgm:pt modelId="{A1D9F9CA-A942-407E-8D9A-F66FA4E21E08}" type="parTrans" cxnId="{2D295BBB-2537-4AD6-860F-BE5FD71B49E3}">
      <dgm:prSet/>
      <dgm:spPr/>
      <dgm:t>
        <a:bodyPr/>
        <a:lstStyle/>
        <a:p>
          <a:endParaRPr lang="en-US"/>
        </a:p>
      </dgm:t>
    </dgm:pt>
    <dgm:pt modelId="{AFBE7C01-7D7C-47D5-8AAE-7A1B71F13B1F}" type="sibTrans" cxnId="{2D295BBB-2537-4AD6-860F-BE5FD71B49E3}">
      <dgm:prSet/>
      <dgm:spPr/>
      <dgm:t>
        <a:bodyPr/>
        <a:lstStyle/>
        <a:p>
          <a:endParaRPr lang="en-US"/>
        </a:p>
      </dgm:t>
    </dgm:pt>
    <dgm:pt modelId="{3C93612F-06CE-41FB-B392-15C6CFE7F260}">
      <dgm:prSet phldrT="[Text]" phldr="0"/>
      <dgm:spPr/>
      <dgm:t>
        <a:bodyPr/>
        <a:lstStyle/>
        <a:p>
          <a:r>
            <a:rPr lang="en-US" dirty="0"/>
            <a:t>Philanthropic Consortium</a:t>
          </a:r>
        </a:p>
      </dgm:t>
    </dgm:pt>
    <dgm:pt modelId="{1A4EF5A5-74FC-4F9F-8A6F-0D777A05F7A9}" type="parTrans" cxnId="{44129F50-D2D0-4DAB-862E-12D087C9248C}">
      <dgm:prSet/>
      <dgm:spPr/>
      <dgm:t>
        <a:bodyPr/>
        <a:lstStyle/>
        <a:p>
          <a:endParaRPr lang="en-US"/>
        </a:p>
      </dgm:t>
    </dgm:pt>
    <dgm:pt modelId="{85D2DA9B-9A9D-4BF6-884B-9CDB7CE77B96}" type="sibTrans" cxnId="{44129F50-D2D0-4DAB-862E-12D087C9248C}">
      <dgm:prSet/>
      <dgm:spPr/>
      <dgm:t>
        <a:bodyPr/>
        <a:lstStyle/>
        <a:p>
          <a:endParaRPr lang="en-US"/>
        </a:p>
      </dgm:t>
    </dgm:pt>
    <dgm:pt modelId="{27DA5AB9-2DC2-4767-B27D-65D9B0FFDE05}">
      <dgm:prSet phldrT="[Text]" phldr="0"/>
      <dgm:spPr/>
      <dgm:t>
        <a:bodyPr/>
        <a:lstStyle/>
        <a:p>
          <a:r>
            <a:rPr lang="en-US" dirty="0"/>
            <a:t>Community Investments (Placemaking)</a:t>
          </a:r>
        </a:p>
      </dgm:t>
    </dgm:pt>
    <dgm:pt modelId="{CA2F2214-00B0-41BF-AE90-9012BA21445E}" type="parTrans" cxnId="{84395661-AAED-4231-81F2-AA508FA9A690}">
      <dgm:prSet/>
      <dgm:spPr/>
      <dgm:t>
        <a:bodyPr/>
        <a:lstStyle/>
        <a:p>
          <a:endParaRPr lang="en-US"/>
        </a:p>
      </dgm:t>
    </dgm:pt>
    <dgm:pt modelId="{E2E573E8-5576-410E-966C-67C0C7FD4A75}" type="sibTrans" cxnId="{84395661-AAED-4231-81F2-AA508FA9A690}">
      <dgm:prSet/>
      <dgm:spPr/>
      <dgm:t>
        <a:bodyPr/>
        <a:lstStyle/>
        <a:p>
          <a:endParaRPr lang="en-US"/>
        </a:p>
      </dgm:t>
    </dgm:pt>
    <dgm:pt modelId="{AABC78A9-C910-40EA-A171-92A96D6C250F}">
      <dgm:prSet phldrT="[Text]" phldr="0"/>
      <dgm:spPr/>
      <dgm:t>
        <a:bodyPr/>
        <a:lstStyle/>
        <a:p>
          <a:r>
            <a:rPr lang="en-US" dirty="0"/>
            <a:t>Thematic place marketing</a:t>
          </a:r>
        </a:p>
      </dgm:t>
    </dgm:pt>
    <dgm:pt modelId="{0BF6DDED-98D7-4C3A-B48B-454FC2E9235B}" type="parTrans" cxnId="{59EBA68A-7833-4E1F-AD5E-355B142C66EE}">
      <dgm:prSet/>
      <dgm:spPr/>
      <dgm:t>
        <a:bodyPr/>
        <a:lstStyle/>
        <a:p>
          <a:endParaRPr lang="en-US"/>
        </a:p>
      </dgm:t>
    </dgm:pt>
    <dgm:pt modelId="{B71299E7-ABE5-4E07-B041-F6E175A2B129}" type="sibTrans" cxnId="{59EBA68A-7833-4E1F-AD5E-355B142C66EE}">
      <dgm:prSet/>
      <dgm:spPr/>
      <dgm:t>
        <a:bodyPr/>
        <a:lstStyle/>
        <a:p>
          <a:endParaRPr lang="en-US"/>
        </a:p>
      </dgm:t>
    </dgm:pt>
    <dgm:pt modelId="{0CA00EF4-3E4E-40FD-8FA4-010E6FB937ED}" type="pres">
      <dgm:prSet presAssocID="{D7082101-41EF-4B61-9689-D7B5E77E7D58}" presName="compositeShape" presStyleCnt="0">
        <dgm:presLayoutVars>
          <dgm:chMax val="7"/>
          <dgm:dir/>
          <dgm:resizeHandles val="exact"/>
        </dgm:presLayoutVars>
      </dgm:prSet>
      <dgm:spPr/>
    </dgm:pt>
    <dgm:pt modelId="{F4C68E9B-88B0-4785-8C66-27ED3AF34596}" type="pres">
      <dgm:prSet presAssocID="{50BF5035-E434-4A3D-8970-A039EC8214B8}" presName="circ1" presStyleLbl="vennNode1" presStyleIdx="0" presStyleCnt="5"/>
      <dgm:spPr/>
    </dgm:pt>
    <dgm:pt modelId="{11415BD3-57AA-4184-9C7C-7E614EC7160C}" type="pres">
      <dgm:prSet presAssocID="{50BF5035-E434-4A3D-8970-A039EC8214B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C67C29A-CD65-4588-899F-FFA54823D397}" type="pres">
      <dgm:prSet presAssocID="{28DD4475-E542-478A-982E-D46C5390FA9C}" presName="circ2" presStyleLbl="vennNode1" presStyleIdx="1" presStyleCnt="5"/>
      <dgm:spPr/>
    </dgm:pt>
    <dgm:pt modelId="{F15B5ACE-6FBA-4B9B-B928-1333C19EEC0D}" type="pres">
      <dgm:prSet presAssocID="{28DD4475-E542-478A-982E-D46C5390FA9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D4ECE8C-50E0-4D9C-A189-810780227F29}" type="pres">
      <dgm:prSet presAssocID="{3C93612F-06CE-41FB-B392-15C6CFE7F260}" presName="circ3" presStyleLbl="vennNode1" presStyleIdx="2" presStyleCnt="5"/>
      <dgm:spPr/>
    </dgm:pt>
    <dgm:pt modelId="{14220C5B-5C42-4923-87F3-F7A44F6DB290}" type="pres">
      <dgm:prSet presAssocID="{3C93612F-06CE-41FB-B392-15C6CFE7F26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49A6F71-7499-4FED-AD94-574B4CFCEF1C}" type="pres">
      <dgm:prSet presAssocID="{27DA5AB9-2DC2-4767-B27D-65D9B0FFDE05}" presName="circ4" presStyleLbl="vennNode1" presStyleIdx="3" presStyleCnt="5"/>
      <dgm:spPr/>
    </dgm:pt>
    <dgm:pt modelId="{BC1CDC1E-B4CA-4C0C-8B02-2E1EDD3FE2CB}" type="pres">
      <dgm:prSet presAssocID="{27DA5AB9-2DC2-4767-B27D-65D9B0FFDE05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6A786DD-4600-4683-8636-8480CCF77BEC}" type="pres">
      <dgm:prSet presAssocID="{AABC78A9-C910-40EA-A171-92A96D6C250F}" presName="circ5" presStyleLbl="vennNode1" presStyleIdx="4" presStyleCnt="5"/>
      <dgm:spPr/>
    </dgm:pt>
    <dgm:pt modelId="{199C6963-2959-4C70-9A1A-895CA686E04B}" type="pres">
      <dgm:prSet presAssocID="{AABC78A9-C910-40EA-A171-92A96D6C250F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12664B23-79EE-4E33-9828-135B87CCE4BE}" type="presOf" srcId="{D7082101-41EF-4B61-9689-D7B5E77E7D58}" destId="{0CA00EF4-3E4E-40FD-8FA4-010E6FB937ED}" srcOrd="0" destOrd="0" presId="urn:microsoft.com/office/officeart/2005/8/layout/venn1"/>
    <dgm:cxn modelId="{83530135-8E3C-436B-9829-E7D348D7997B}" type="presOf" srcId="{AABC78A9-C910-40EA-A171-92A96D6C250F}" destId="{199C6963-2959-4C70-9A1A-895CA686E04B}" srcOrd="0" destOrd="0" presId="urn:microsoft.com/office/officeart/2005/8/layout/venn1"/>
    <dgm:cxn modelId="{40EA4D3A-079F-4353-B750-E13ECBE1E55C}" type="presOf" srcId="{50BF5035-E434-4A3D-8970-A039EC8214B8}" destId="{11415BD3-57AA-4184-9C7C-7E614EC7160C}" srcOrd="0" destOrd="0" presId="urn:microsoft.com/office/officeart/2005/8/layout/venn1"/>
    <dgm:cxn modelId="{84395661-AAED-4231-81F2-AA508FA9A690}" srcId="{D7082101-41EF-4B61-9689-D7B5E77E7D58}" destId="{27DA5AB9-2DC2-4767-B27D-65D9B0FFDE05}" srcOrd="3" destOrd="0" parTransId="{CA2F2214-00B0-41BF-AE90-9012BA21445E}" sibTransId="{E2E573E8-5576-410E-966C-67C0C7FD4A75}"/>
    <dgm:cxn modelId="{56C92845-21D4-4C0E-B0BD-B729080FDF15}" type="presOf" srcId="{27DA5AB9-2DC2-4767-B27D-65D9B0FFDE05}" destId="{BC1CDC1E-B4CA-4C0C-8B02-2E1EDD3FE2CB}" srcOrd="0" destOrd="0" presId="urn:microsoft.com/office/officeart/2005/8/layout/venn1"/>
    <dgm:cxn modelId="{44129F50-D2D0-4DAB-862E-12D087C9248C}" srcId="{D7082101-41EF-4B61-9689-D7B5E77E7D58}" destId="{3C93612F-06CE-41FB-B392-15C6CFE7F260}" srcOrd="2" destOrd="0" parTransId="{1A4EF5A5-74FC-4F9F-8A6F-0D777A05F7A9}" sibTransId="{85D2DA9B-9A9D-4BF6-884B-9CDB7CE77B96}"/>
    <dgm:cxn modelId="{59EBA68A-7833-4E1F-AD5E-355B142C66EE}" srcId="{D7082101-41EF-4B61-9689-D7B5E77E7D58}" destId="{AABC78A9-C910-40EA-A171-92A96D6C250F}" srcOrd="4" destOrd="0" parTransId="{0BF6DDED-98D7-4C3A-B48B-454FC2E9235B}" sibTransId="{B71299E7-ABE5-4E07-B041-F6E175A2B129}"/>
    <dgm:cxn modelId="{EFE6449F-8E9E-4ACB-BAE2-BD63D239B4E2}" type="presOf" srcId="{3C93612F-06CE-41FB-B392-15C6CFE7F260}" destId="{14220C5B-5C42-4923-87F3-F7A44F6DB290}" srcOrd="0" destOrd="0" presId="urn:microsoft.com/office/officeart/2005/8/layout/venn1"/>
    <dgm:cxn modelId="{3B0EA6B9-CCD2-4887-A19F-E4125924B3D3}" type="presOf" srcId="{28DD4475-E542-478A-982E-D46C5390FA9C}" destId="{F15B5ACE-6FBA-4B9B-B928-1333C19EEC0D}" srcOrd="0" destOrd="0" presId="urn:microsoft.com/office/officeart/2005/8/layout/venn1"/>
    <dgm:cxn modelId="{2D295BBB-2537-4AD6-860F-BE5FD71B49E3}" srcId="{D7082101-41EF-4B61-9689-D7B5E77E7D58}" destId="{28DD4475-E542-478A-982E-D46C5390FA9C}" srcOrd="1" destOrd="0" parTransId="{A1D9F9CA-A942-407E-8D9A-F66FA4E21E08}" sibTransId="{AFBE7C01-7D7C-47D5-8AAE-7A1B71F13B1F}"/>
    <dgm:cxn modelId="{EB2344F0-73D2-45C8-A73A-18A823CB0EE1}" srcId="{D7082101-41EF-4B61-9689-D7B5E77E7D58}" destId="{50BF5035-E434-4A3D-8970-A039EC8214B8}" srcOrd="0" destOrd="0" parTransId="{52DE08E7-0F57-4D4C-955E-D62CADDFFE00}" sibTransId="{1DF1DF57-9CE1-4828-B637-1C1D9C652CCE}"/>
    <dgm:cxn modelId="{D55392B8-6E7E-43C8-AFB4-4FA08F726C67}" type="presParOf" srcId="{0CA00EF4-3E4E-40FD-8FA4-010E6FB937ED}" destId="{F4C68E9B-88B0-4785-8C66-27ED3AF34596}" srcOrd="0" destOrd="0" presId="urn:microsoft.com/office/officeart/2005/8/layout/venn1"/>
    <dgm:cxn modelId="{86A628C3-1666-48D8-ADDA-9180E0712387}" type="presParOf" srcId="{0CA00EF4-3E4E-40FD-8FA4-010E6FB937ED}" destId="{11415BD3-57AA-4184-9C7C-7E614EC7160C}" srcOrd="1" destOrd="0" presId="urn:microsoft.com/office/officeart/2005/8/layout/venn1"/>
    <dgm:cxn modelId="{87AB20A9-A078-44D1-B967-F9C94792E092}" type="presParOf" srcId="{0CA00EF4-3E4E-40FD-8FA4-010E6FB937ED}" destId="{9C67C29A-CD65-4588-899F-FFA54823D397}" srcOrd="2" destOrd="0" presId="urn:microsoft.com/office/officeart/2005/8/layout/venn1"/>
    <dgm:cxn modelId="{99A73E64-940F-4AE6-9711-FAC1422A2691}" type="presParOf" srcId="{0CA00EF4-3E4E-40FD-8FA4-010E6FB937ED}" destId="{F15B5ACE-6FBA-4B9B-B928-1333C19EEC0D}" srcOrd="3" destOrd="0" presId="urn:microsoft.com/office/officeart/2005/8/layout/venn1"/>
    <dgm:cxn modelId="{ABA3D84C-EF14-44E3-8477-261A2F71460D}" type="presParOf" srcId="{0CA00EF4-3E4E-40FD-8FA4-010E6FB937ED}" destId="{3D4ECE8C-50E0-4D9C-A189-810780227F29}" srcOrd="4" destOrd="0" presId="urn:microsoft.com/office/officeart/2005/8/layout/venn1"/>
    <dgm:cxn modelId="{012D7CC1-DABE-4AAE-8FCD-1D3567A770B4}" type="presParOf" srcId="{0CA00EF4-3E4E-40FD-8FA4-010E6FB937ED}" destId="{14220C5B-5C42-4923-87F3-F7A44F6DB290}" srcOrd="5" destOrd="0" presId="urn:microsoft.com/office/officeart/2005/8/layout/venn1"/>
    <dgm:cxn modelId="{F5798866-25A8-4677-9F63-918C03F01AB7}" type="presParOf" srcId="{0CA00EF4-3E4E-40FD-8FA4-010E6FB937ED}" destId="{949A6F71-7499-4FED-AD94-574B4CFCEF1C}" srcOrd="6" destOrd="0" presId="urn:microsoft.com/office/officeart/2005/8/layout/venn1"/>
    <dgm:cxn modelId="{6C988EFA-DC20-4DAD-BDC1-CEFB49D1C054}" type="presParOf" srcId="{0CA00EF4-3E4E-40FD-8FA4-010E6FB937ED}" destId="{BC1CDC1E-B4CA-4C0C-8B02-2E1EDD3FE2CB}" srcOrd="7" destOrd="0" presId="urn:microsoft.com/office/officeart/2005/8/layout/venn1"/>
    <dgm:cxn modelId="{60C8079B-240E-4F49-8F8E-8D991598ACD7}" type="presParOf" srcId="{0CA00EF4-3E4E-40FD-8FA4-010E6FB937ED}" destId="{F6A786DD-4600-4683-8636-8480CCF77BEC}" srcOrd="8" destOrd="0" presId="urn:microsoft.com/office/officeart/2005/8/layout/venn1"/>
    <dgm:cxn modelId="{31231FED-F3B8-41A6-909C-F67664E110C5}" type="presParOf" srcId="{0CA00EF4-3E4E-40FD-8FA4-010E6FB937ED}" destId="{199C6963-2959-4C70-9A1A-895CA686E04B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FBFDB4-56DD-418A-9B6A-F1FEFE10A31A}" type="doc">
      <dgm:prSet loTypeId="urn:microsoft.com/office/officeart/2018/2/layout/IconVerticalSolidList" loCatId="icon" qsTypeId="urn:microsoft.com/office/officeart/2005/8/quickstyle/simple1#19" qsCatId="simple" csTypeId="urn:microsoft.com/office/officeart/2005/8/colors/accent2_2#14" csCatId="accent2" phldr="1"/>
      <dgm:spPr/>
      <dgm:t>
        <a:bodyPr/>
        <a:lstStyle/>
        <a:p>
          <a:endParaRPr lang="en-US"/>
        </a:p>
      </dgm:t>
    </dgm:pt>
    <dgm:pt modelId="{05AABEAD-639D-4762-93F4-259B6F6594A0}">
      <dgm:prSet/>
      <dgm:spPr/>
      <dgm:t>
        <a:bodyPr/>
        <a:lstStyle/>
        <a:p>
          <a:r>
            <a:rPr lang="en-US"/>
            <a:t>Consortium of grantmakers and public agencies that work in more than one municipality</a:t>
          </a:r>
        </a:p>
      </dgm:t>
    </dgm:pt>
    <dgm:pt modelId="{F9172E44-80D7-4543-9C28-57A2A5C6DB93}" type="parTrans" cxnId="{CD140BA2-8474-4F25-B649-7FA06DBE3ECD}">
      <dgm:prSet/>
      <dgm:spPr/>
      <dgm:t>
        <a:bodyPr/>
        <a:lstStyle/>
        <a:p>
          <a:endParaRPr lang="en-US"/>
        </a:p>
      </dgm:t>
    </dgm:pt>
    <dgm:pt modelId="{6A6F5A66-BC37-4941-9343-3EDC68344760}" type="sibTrans" cxnId="{CD140BA2-8474-4F25-B649-7FA06DBE3ECD}">
      <dgm:prSet/>
      <dgm:spPr/>
      <dgm:t>
        <a:bodyPr/>
        <a:lstStyle/>
        <a:p>
          <a:endParaRPr lang="en-US"/>
        </a:p>
      </dgm:t>
    </dgm:pt>
    <dgm:pt modelId="{E2F5DA19-BFC9-477C-8457-C7E41C061BEA}">
      <dgm:prSet/>
      <dgm:spPr/>
      <dgm:t>
        <a:bodyPr/>
        <a:lstStyle/>
        <a:p>
          <a:r>
            <a:rPr lang="en-US"/>
            <a:t>Help coordinate philanthropic investments in communities by grantmakers, public agencies, corporate funders and others to expedite benefits and increase impacts</a:t>
          </a:r>
        </a:p>
      </dgm:t>
    </dgm:pt>
    <dgm:pt modelId="{F588D4C9-6A5D-41D3-A62B-68CAD954A7D3}" type="parTrans" cxnId="{F86A929C-E82C-4CA7-89FB-A30D0435F662}">
      <dgm:prSet/>
      <dgm:spPr/>
      <dgm:t>
        <a:bodyPr/>
        <a:lstStyle/>
        <a:p>
          <a:endParaRPr lang="en-US"/>
        </a:p>
      </dgm:t>
    </dgm:pt>
    <dgm:pt modelId="{D8AF66FD-5823-463C-8053-2C58C87F0045}" type="sibTrans" cxnId="{F86A929C-E82C-4CA7-89FB-A30D0435F662}">
      <dgm:prSet/>
      <dgm:spPr/>
      <dgm:t>
        <a:bodyPr/>
        <a:lstStyle/>
        <a:p>
          <a:endParaRPr lang="en-US"/>
        </a:p>
      </dgm:t>
    </dgm:pt>
    <dgm:pt modelId="{9D22C382-24DF-423D-BFCC-9407FEAD4169}">
      <dgm:prSet/>
      <dgm:spPr/>
      <dgm:t>
        <a:bodyPr/>
        <a:lstStyle/>
        <a:p>
          <a:r>
            <a:rPr lang="en-US"/>
            <a:t>Guide grantmaking of NHA funds</a:t>
          </a:r>
        </a:p>
      </dgm:t>
    </dgm:pt>
    <dgm:pt modelId="{CE96B47B-E0F9-47E7-B0E2-AC228A28AACA}" type="parTrans" cxnId="{610A51A7-6905-459B-89F4-329BAA276D10}">
      <dgm:prSet/>
      <dgm:spPr/>
      <dgm:t>
        <a:bodyPr/>
        <a:lstStyle/>
        <a:p>
          <a:endParaRPr lang="en-US"/>
        </a:p>
      </dgm:t>
    </dgm:pt>
    <dgm:pt modelId="{D6ACE02C-5DB9-4115-A765-55FA94A82D1E}" type="sibTrans" cxnId="{610A51A7-6905-459B-89F4-329BAA276D10}">
      <dgm:prSet/>
      <dgm:spPr/>
      <dgm:t>
        <a:bodyPr/>
        <a:lstStyle/>
        <a:p>
          <a:endParaRPr lang="en-US"/>
        </a:p>
      </dgm:t>
    </dgm:pt>
    <dgm:pt modelId="{318ECDD5-F79B-47A1-AC8B-B3F7B260CDEC}" type="pres">
      <dgm:prSet presAssocID="{10FBFDB4-56DD-418A-9B6A-F1FEFE10A31A}" presName="root" presStyleCnt="0">
        <dgm:presLayoutVars>
          <dgm:dir/>
          <dgm:resizeHandles val="exact"/>
        </dgm:presLayoutVars>
      </dgm:prSet>
      <dgm:spPr/>
    </dgm:pt>
    <dgm:pt modelId="{BB46A3B5-2E92-4D72-812A-FA921E51E6EE}" type="pres">
      <dgm:prSet presAssocID="{05AABEAD-639D-4762-93F4-259B6F6594A0}" presName="compNode" presStyleCnt="0"/>
      <dgm:spPr/>
    </dgm:pt>
    <dgm:pt modelId="{7E0BF1E8-A29F-4E40-A4DC-5F3EE8FA307B}" type="pres">
      <dgm:prSet presAssocID="{05AABEAD-639D-4762-93F4-259B6F6594A0}" presName="bgRect" presStyleLbl="bgShp" presStyleIdx="0" presStyleCnt="3"/>
      <dgm:spPr/>
    </dgm:pt>
    <dgm:pt modelId="{F06F155D-895C-4E5F-B5BC-EB5489A2A358}" type="pres">
      <dgm:prSet presAssocID="{05AABEAD-639D-4762-93F4-259B6F6594A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580E6AFA-EBEF-4785-9399-C7DCC89CEBA4}" type="pres">
      <dgm:prSet presAssocID="{05AABEAD-639D-4762-93F4-259B6F6594A0}" presName="spaceRect" presStyleCnt="0"/>
      <dgm:spPr/>
    </dgm:pt>
    <dgm:pt modelId="{19A7AB0A-8EFB-4E4A-BB36-E54B362A343E}" type="pres">
      <dgm:prSet presAssocID="{05AABEAD-639D-4762-93F4-259B6F6594A0}" presName="parTx" presStyleLbl="revTx" presStyleIdx="0" presStyleCnt="3">
        <dgm:presLayoutVars>
          <dgm:chMax val="0"/>
          <dgm:chPref val="0"/>
        </dgm:presLayoutVars>
      </dgm:prSet>
      <dgm:spPr/>
    </dgm:pt>
    <dgm:pt modelId="{A65C4A71-328E-416A-A320-0D5F9AF62280}" type="pres">
      <dgm:prSet presAssocID="{6A6F5A66-BC37-4941-9343-3EDC68344760}" presName="sibTrans" presStyleCnt="0"/>
      <dgm:spPr/>
    </dgm:pt>
    <dgm:pt modelId="{D5B7B77A-20ED-49A7-B6B7-C63CE48E0552}" type="pres">
      <dgm:prSet presAssocID="{E2F5DA19-BFC9-477C-8457-C7E41C061BEA}" presName="compNode" presStyleCnt="0"/>
      <dgm:spPr/>
    </dgm:pt>
    <dgm:pt modelId="{76B98DAA-BAA3-4833-8CB0-AE53D20213E4}" type="pres">
      <dgm:prSet presAssocID="{E2F5DA19-BFC9-477C-8457-C7E41C061BEA}" presName="bgRect" presStyleLbl="bgShp" presStyleIdx="1" presStyleCnt="3"/>
      <dgm:spPr/>
    </dgm:pt>
    <dgm:pt modelId="{13F28E98-26F5-4F18-9CFC-5B87341D1043}" type="pres">
      <dgm:prSet presAssocID="{E2F5DA19-BFC9-477C-8457-C7E41C061BEA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1025109E-3593-41EE-9F5D-D954F9140994}" type="pres">
      <dgm:prSet presAssocID="{E2F5DA19-BFC9-477C-8457-C7E41C061BEA}" presName="spaceRect" presStyleCnt="0"/>
      <dgm:spPr/>
    </dgm:pt>
    <dgm:pt modelId="{1EA08808-D827-4A27-AF37-F212B3105019}" type="pres">
      <dgm:prSet presAssocID="{E2F5DA19-BFC9-477C-8457-C7E41C061BEA}" presName="parTx" presStyleLbl="revTx" presStyleIdx="1" presStyleCnt="3">
        <dgm:presLayoutVars>
          <dgm:chMax val="0"/>
          <dgm:chPref val="0"/>
        </dgm:presLayoutVars>
      </dgm:prSet>
      <dgm:spPr/>
    </dgm:pt>
    <dgm:pt modelId="{E5FADC2E-C6F9-46BE-908A-D78BDF6780C7}" type="pres">
      <dgm:prSet presAssocID="{D8AF66FD-5823-463C-8053-2C58C87F0045}" presName="sibTrans" presStyleCnt="0"/>
      <dgm:spPr/>
    </dgm:pt>
    <dgm:pt modelId="{E9EBAB30-F798-46B3-813D-CB74B20EEA61}" type="pres">
      <dgm:prSet presAssocID="{9D22C382-24DF-423D-BFCC-9407FEAD4169}" presName="compNode" presStyleCnt="0"/>
      <dgm:spPr/>
    </dgm:pt>
    <dgm:pt modelId="{D4741080-5EF2-479E-BC0C-0B2B137F1C38}" type="pres">
      <dgm:prSet presAssocID="{9D22C382-24DF-423D-BFCC-9407FEAD4169}" presName="bgRect" presStyleLbl="bgShp" presStyleIdx="2" presStyleCnt="3"/>
      <dgm:spPr/>
    </dgm:pt>
    <dgm:pt modelId="{934CC5F8-436D-40E0-A8F3-53029E7E82D4}" type="pres">
      <dgm:prSet presAssocID="{9D22C382-24DF-423D-BFCC-9407FEAD4169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B3C5690-9278-4636-A134-BB114A72255A}" type="pres">
      <dgm:prSet presAssocID="{9D22C382-24DF-423D-BFCC-9407FEAD4169}" presName="spaceRect" presStyleCnt="0"/>
      <dgm:spPr/>
    </dgm:pt>
    <dgm:pt modelId="{A71F8948-7882-4B44-BF5A-5E7804F16B02}" type="pres">
      <dgm:prSet presAssocID="{9D22C382-24DF-423D-BFCC-9407FEAD416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184360F-85AA-4E26-819A-0282DFA0B2F3}" type="presOf" srcId="{E2F5DA19-BFC9-477C-8457-C7E41C061BEA}" destId="{1EA08808-D827-4A27-AF37-F212B3105019}" srcOrd="0" destOrd="0" presId="urn:microsoft.com/office/officeart/2018/2/layout/IconVerticalSolidList"/>
    <dgm:cxn modelId="{4665BC8D-4D83-40D2-8EA0-D1E82A44F7E0}" type="presOf" srcId="{05AABEAD-639D-4762-93F4-259B6F6594A0}" destId="{19A7AB0A-8EFB-4E4A-BB36-E54B362A343E}" srcOrd="0" destOrd="0" presId="urn:microsoft.com/office/officeart/2018/2/layout/IconVerticalSolidList"/>
    <dgm:cxn modelId="{7CE91A9A-011F-4CF9-8065-9099D00EEB15}" type="presOf" srcId="{10FBFDB4-56DD-418A-9B6A-F1FEFE10A31A}" destId="{318ECDD5-F79B-47A1-AC8B-B3F7B260CDEC}" srcOrd="0" destOrd="0" presId="urn:microsoft.com/office/officeart/2018/2/layout/IconVerticalSolidList"/>
    <dgm:cxn modelId="{F86A929C-E82C-4CA7-89FB-A30D0435F662}" srcId="{10FBFDB4-56DD-418A-9B6A-F1FEFE10A31A}" destId="{E2F5DA19-BFC9-477C-8457-C7E41C061BEA}" srcOrd="1" destOrd="0" parTransId="{F588D4C9-6A5D-41D3-A62B-68CAD954A7D3}" sibTransId="{D8AF66FD-5823-463C-8053-2C58C87F0045}"/>
    <dgm:cxn modelId="{CD140BA2-8474-4F25-B649-7FA06DBE3ECD}" srcId="{10FBFDB4-56DD-418A-9B6A-F1FEFE10A31A}" destId="{05AABEAD-639D-4762-93F4-259B6F6594A0}" srcOrd="0" destOrd="0" parTransId="{F9172E44-80D7-4543-9C28-57A2A5C6DB93}" sibTransId="{6A6F5A66-BC37-4941-9343-3EDC68344760}"/>
    <dgm:cxn modelId="{610A51A7-6905-459B-89F4-329BAA276D10}" srcId="{10FBFDB4-56DD-418A-9B6A-F1FEFE10A31A}" destId="{9D22C382-24DF-423D-BFCC-9407FEAD4169}" srcOrd="2" destOrd="0" parTransId="{CE96B47B-E0F9-47E7-B0E2-AC228A28AACA}" sibTransId="{D6ACE02C-5DB9-4115-A765-55FA94A82D1E}"/>
    <dgm:cxn modelId="{556C07B9-8FB6-4E85-815B-59FBF94E60E2}" type="presOf" srcId="{9D22C382-24DF-423D-BFCC-9407FEAD4169}" destId="{A71F8948-7882-4B44-BF5A-5E7804F16B02}" srcOrd="0" destOrd="0" presId="urn:microsoft.com/office/officeart/2018/2/layout/IconVerticalSolidList"/>
    <dgm:cxn modelId="{8EEB38D3-86A0-4BC1-8D64-B2C1FB149D16}" type="presParOf" srcId="{318ECDD5-F79B-47A1-AC8B-B3F7B260CDEC}" destId="{BB46A3B5-2E92-4D72-812A-FA921E51E6EE}" srcOrd="0" destOrd="0" presId="urn:microsoft.com/office/officeart/2018/2/layout/IconVerticalSolidList"/>
    <dgm:cxn modelId="{2A9F7D35-82B0-4ED1-99EA-E947D76BB00C}" type="presParOf" srcId="{BB46A3B5-2E92-4D72-812A-FA921E51E6EE}" destId="{7E0BF1E8-A29F-4E40-A4DC-5F3EE8FA307B}" srcOrd="0" destOrd="0" presId="urn:microsoft.com/office/officeart/2018/2/layout/IconVerticalSolidList"/>
    <dgm:cxn modelId="{CC357862-5CAF-4A2F-B28F-88130CAE3396}" type="presParOf" srcId="{BB46A3B5-2E92-4D72-812A-FA921E51E6EE}" destId="{F06F155D-895C-4E5F-B5BC-EB5489A2A358}" srcOrd="1" destOrd="0" presId="urn:microsoft.com/office/officeart/2018/2/layout/IconVerticalSolidList"/>
    <dgm:cxn modelId="{4D9CE189-4C70-422F-85CD-5F66D03111EB}" type="presParOf" srcId="{BB46A3B5-2E92-4D72-812A-FA921E51E6EE}" destId="{580E6AFA-EBEF-4785-9399-C7DCC89CEBA4}" srcOrd="2" destOrd="0" presId="urn:microsoft.com/office/officeart/2018/2/layout/IconVerticalSolidList"/>
    <dgm:cxn modelId="{071BF5F5-4F53-4E26-865F-BBBCE3DD1343}" type="presParOf" srcId="{BB46A3B5-2E92-4D72-812A-FA921E51E6EE}" destId="{19A7AB0A-8EFB-4E4A-BB36-E54B362A343E}" srcOrd="3" destOrd="0" presId="urn:microsoft.com/office/officeart/2018/2/layout/IconVerticalSolidList"/>
    <dgm:cxn modelId="{2674209C-DF6D-4CEA-91A9-659DBC90E5EF}" type="presParOf" srcId="{318ECDD5-F79B-47A1-AC8B-B3F7B260CDEC}" destId="{A65C4A71-328E-416A-A320-0D5F9AF62280}" srcOrd="1" destOrd="0" presId="urn:microsoft.com/office/officeart/2018/2/layout/IconVerticalSolidList"/>
    <dgm:cxn modelId="{7810CB16-798E-47B4-BFBB-591BB05936EC}" type="presParOf" srcId="{318ECDD5-F79B-47A1-AC8B-B3F7B260CDEC}" destId="{D5B7B77A-20ED-49A7-B6B7-C63CE48E0552}" srcOrd="2" destOrd="0" presId="urn:microsoft.com/office/officeart/2018/2/layout/IconVerticalSolidList"/>
    <dgm:cxn modelId="{24697127-F71B-4AE5-98C1-C3280074668D}" type="presParOf" srcId="{D5B7B77A-20ED-49A7-B6B7-C63CE48E0552}" destId="{76B98DAA-BAA3-4833-8CB0-AE53D20213E4}" srcOrd="0" destOrd="0" presId="urn:microsoft.com/office/officeart/2018/2/layout/IconVerticalSolidList"/>
    <dgm:cxn modelId="{95ED2822-9EE9-4728-97D3-D0F329E5DC72}" type="presParOf" srcId="{D5B7B77A-20ED-49A7-B6B7-C63CE48E0552}" destId="{13F28E98-26F5-4F18-9CFC-5B87341D1043}" srcOrd="1" destOrd="0" presId="urn:microsoft.com/office/officeart/2018/2/layout/IconVerticalSolidList"/>
    <dgm:cxn modelId="{1FCC9FD1-E046-4DEE-A7C6-006E3B395BF9}" type="presParOf" srcId="{D5B7B77A-20ED-49A7-B6B7-C63CE48E0552}" destId="{1025109E-3593-41EE-9F5D-D954F9140994}" srcOrd="2" destOrd="0" presId="urn:microsoft.com/office/officeart/2018/2/layout/IconVerticalSolidList"/>
    <dgm:cxn modelId="{F097D271-64CE-4851-8EE2-D2C3696950B1}" type="presParOf" srcId="{D5B7B77A-20ED-49A7-B6B7-C63CE48E0552}" destId="{1EA08808-D827-4A27-AF37-F212B3105019}" srcOrd="3" destOrd="0" presId="urn:microsoft.com/office/officeart/2018/2/layout/IconVerticalSolidList"/>
    <dgm:cxn modelId="{36BE23A6-5CD1-47F1-A4ED-EDDF6769F762}" type="presParOf" srcId="{318ECDD5-F79B-47A1-AC8B-B3F7B260CDEC}" destId="{E5FADC2E-C6F9-46BE-908A-D78BDF6780C7}" srcOrd="3" destOrd="0" presId="urn:microsoft.com/office/officeart/2018/2/layout/IconVerticalSolidList"/>
    <dgm:cxn modelId="{BD1A938A-A2A9-4E39-8916-ABAB191DCB78}" type="presParOf" srcId="{318ECDD5-F79B-47A1-AC8B-B3F7B260CDEC}" destId="{E9EBAB30-F798-46B3-813D-CB74B20EEA61}" srcOrd="4" destOrd="0" presId="urn:microsoft.com/office/officeart/2018/2/layout/IconVerticalSolidList"/>
    <dgm:cxn modelId="{CA2917F2-7FD0-4CA9-B640-062F39DC02C8}" type="presParOf" srcId="{E9EBAB30-F798-46B3-813D-CB74B20EEA61}" destId="{D4741080-5EF2-479E-BC0C-0B2B137F1C38}" srcOrd="0" destOrd="0" presId="urn:microsoft.com/office/officeart/2018/2/layout/IconVerticalSolidList"/>
    <dgm:cxn modelId="{D4EDF7AA-C62B-48A7-A354-9F2B6258E4CA}" type="presParOf" srcId="{E9EBAB30-F798-46B3-813D-CB74B20EEA61}" destId="{934CC5F8-436D-40E0-A8F3-53029E7E82D4}" srcOrd="1" destOrd="0" presId="urn:microsoft.com/office/officeart/2018/2/layout/IconVerticalSolidList"/>
    <dgm:cxn modelId="{D66D3908-8E01-42BE-9BB9-94BB59069A63}" type="presParOf" srcId="{E9EBAB30-F798-46B3-813D-CB74B20EEA61}" destId="{2B3C5690-9278-4636-A134-BB114A72255A}" srcOrd="2" destOrd="0" presId="urn:microsoft.com/office/officeart/2018/2/layout/IconVerticalSolidList"/>
    <dgm:cxn modelId="{77B59E9C-91BA-4C40-BAAE-F9F14F2B2786}" type="presParOf" srcId="{E9EBAB30-F798-46B3-813D-CB74B20EEA61}" destId="{A71F8948-7882-4B44-BF5A-5E7804F16B0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C68E9B-88B0-4785-8C66-27ED3AF34596}">
      <dsp:nvSpPr>
        <dsp:cNvPr id="0" name=""/>
        <dsp:cNvSpPr/>
      </dsp:nvSpPr>
      <dsp:spPr>
        <a:xfrm>
          <a:off x="4755554" y="1196697"/>
          <a:ext cx="1469628" cy="14696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1415BD3-57AA-4184-9C7C-7E614EC7160C}">
      <dsp:nvSpPr>
        <dsp:cNvPr id="0" name=""/>
        <dsp:cNvSpPr/>
      </dsp:nvSpPr>
      <dsp:spPr>
        <a:xfrm>
          <a:off x="4637984" y="0"/>
          <a:ext cx="1704768" cy="98675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National Heritage Area (NHA) Project</a:t>
          </a:r>
        </a:p>
      </dsp:txBody>
      <dsp:txXfrm>
        <a:off x="4637984" y="0"/>
        <a:ext cx="1704768" cy="986750"/>
      </dsp:txXfrm>
    </dsp:sp>
    <dsp:sp modelId="{9C67C29A-CD65-4588-899F-FFA54823D397}">
      <dsp:nvSpPr>
        <dsp:cNvPr id="0" name=""/>
        <dsp:cNvSpPr/>
      </dsp:nvSpPr>
      <dsp:spPr>
        <a:xfrm>
          <a:off x="5314601" y="1602734"/>
          <a:ext cx="1469628" cy="14696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15B5ACE-6FBA-4B9B-B928-1333C19EEC0D}">
      <dsp:nvSpPr>
        <dsp:cNvPr id="0" name=""/>
        <dsp:cNvSpPr/>
      </dsp:nvSpPr>
      <dsp:spPr>
        <a:xfrm>
          <a:off x="6901212" y="1301670"/>
          <a:ext cx="1528413" cy="107072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Cultural Heritage Asset Inventory (CHAI)</a:t>
          </a:r>
        </a:p>
      </dsp:txBody>
      <dsp:txXfrm>
        <a:off x="6901212" y="1301670"/>
        <a:ext cx="1528413" cy="1070729"/>
      </dsp:txXfrm>
    </dsp:sp>
    <dsp:sp modelId="{3D4ECE8C-50E0-4D9C-A189-810780227F29}">
      <dsp:nvSpPr>
        <dsp:cNvPr id="0" name=""/>
        <dsp:cNvSpPr/>
      </dsp:nvSpPr>
      <dsp:spPr>
        <a:xfrm>
          <a:off x="5101211" y="2260288"/>
          <a:ext cx="1469628" cy="14696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4220C5B-5C42-4923-87F3-F7A44F6DB290}">
      <dsp:nvSpPr>
        <dsp:cNvPr id="0" name=""/>
        <dsp:cNvSpPr/>
      </dsp:nvSpPr>
      <dsp:spPr>
        <a:xfrm>
          <a:off x="6666071" y="3128208"/>
          <a:ext cx="1528413" cy="107072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Philanthropic Consortium</a:t>
          </a:r>
        </a:p>
      </dsp:txBody>
      <dsp:txXfrm>
        <a:off x="6666071" y="3128208"/>
        <a:ext cx="1528413" cy="1070729"/>
      </dsp:txXfrm>
    </dsp:sp>
    <dsp:sp modelId="{949A6F71-7499-4FED-AD94-574B4CFCEF1C}">
      <dsp:nvSpPr>
        <dsp:cNvPr id="0" name=""/>
        <dsp:cNvSpPr/>
      </dsp:nvSpPr>
      <dsp:spPr>
        <a:xfrm>
          <a:off x="4409898" y="2260288"/>
          <a:ext cx="1469628" cy="14696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C1CDC1E-B4CA-4C0C-8B02-2E1EDD3FE2CB}">
      <dsp:nvSpPr>
        <dsp:cNvPr id="0" name=""/>
        <dsp:cNvSpPr/>
      </dsp:nvSpPr>
      <dsp:spPr>
        <a:xfrm>
          <a:off x="2786252" y="3128208"/>
          <a:ext cx="1528413" cy="107072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Community Investments (Placemaking)</a:t>
          </a:r>
        </a:p>
      </dsp:txBody>
      <dsp:txXfrm>
        <a:off x="2786252" y="3128208"/>
        <a:ext cx="1528413" cy="1070729"/>
      </dsp:txXfrm>
    </dsp:sp>
    <dsp:sp modelId="{F6A786DD-4600-4683-8636-8480CCF77BEC}">
      <dsp:nvSpPr>
        <dsp:cNvPr id="0" name=""/>
        <dsp:cNvSpPr/>
      </dsp:nvSpPr>
      <dsp:spPr>
        <a:xfrm>
          <a:off x="4196508" y="1602734"/>
          <a:ext cx="1469628" cy="14696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99C6963-2959-4C70-9A1A-895CA686E04B}">
      <dsp:nvSpPr>
        <dsp:cNvPr id="0" name=""/>
        <dsp:cNvSpPr/>
      </dsp:nvSpPr>
      <dsp:spPr>
        <a:xfrm>
          <a:off x="2551112" y="1301670"/>
          <a:ext cx="1528413" cy="107072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Thematic place marketing</a:t>
          </a:r>
        </a:p>
      </dsp:txBody>
      <dsp:txXfrm>
        <a:off x="2551112" y="1301670"/>
        <a:ext cx="1528413" cy="10707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0BF1E8-A29F-4E40-A4DC-5F3EE8FA307B}">
      <dsp:nvSpPr>
        <dsp:cNvPr id="0" name=""/>
        <dsp:cNvSpPr/>
      </dsp:nvSpPr>
      <dsp:spPr>
        <a:xfrm>
          <a:off x="0" y="546"/>
          <a:ext cx="7929006" cy="12789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6F155D-895C-4E5F-B5BC-EB5489A2A358}">
      <dsp:nvSpPr>
        <dsp:cNvPr id="0" name=""/>
        <dsp:cNvSpPr/>
      </dsp:nvSpPr>
      <dsp:spPr>
        <a:xfrm>
          <a:off x="386893" y="288318"/>
          <a:ext cx="703443" cy="7034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A7AB0A-8EFB-4E4A-BB36-E54B362A343E}">
      <dsp:nvSpPr>
        <dsp:cNvPr id="0" name=""/>
        <dsp:cNvSpPr/>
      </dsp:nvSpPr>
      <dsp:spPr>
        <a:xfrm>
          <a:off x="1477230" y="546"/>
          <a:ext cx="6451775" cy="1278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359" tIns="135359" rIns="135359" bIns="13535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Consortium of grantmakers and public agencies that work in more than one municipality</a:t>
          </a:r>
        </a:p>
      </dsp:txBody>
      <dsp:txXfrm>
        <a:off x="1477230" y="546"/>
        <a:ext cx="6451775" cy="1278987"/>
      </dsp:txXfrm>
    </dsp:sp>
    <dsp:sp modelId="{76B98DAA-BAA3-4833-8CB0-AE53D20213E4}">
      <dsp:nvSpPr>
        <dsp:cNvPr id="0" name=""/>
        <dsp:cNvSpPr/>
      </dsp:nvSpPr>
      <dsp:spPr>
        <a:xfrm>
          <a:off x="0" y="1599280"/>
          <a:ext cx="7929006" cy="12789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F28E98-26F5-4F18-9CFC-5B87341D1043}">
      <dsp:nvSpPr>
        <dsp:cNvPr id="0" name=""/>
        <dsp:cNvSpPr/>
      </dsp:nvSpPr>
      <dsp:spPr>
        <a:xfrm>
          <a:off x="386893" y="1887052"/>
          <a:ext cx="703443" cy="7034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08808-D827-4A27-AF37-F212B3105019}">
      <dsp:nvSpPr>
        <dsp:cNvPr id="0" name=""/>
        <dsp:cNvSpPr/>
      </dsp:nvSpPr>
      <dsp:spPr>
        <a:xfrm>
          <a:off x="1477230" y="1599280"/>
          <a:ext cx="6451775" cy="1278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359" tIns="135359" rIns="135359" bIns="13535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Help coordinate philanthropic investments in communities by grantmakers, public agencies, corporate funders and others to expedite benefits and increase impacts</a:t>
          </a:r>
        </a:p>
      </dsp:txBody>
      <dsp:txXfrm>
        <a:off x="1477230" y="1599280"/>
        <a:ext cx="6451775" cy="1278987"/>
      </dsp:txXfrm>
    </dsp:sp>
    <dsp:sp modelId="{D4741080-5EF2-479E-BC0C-0B2B137F1C38}">
      <dsp:nvSpPr>
        <dsp:cNvPr id="0" name=""/>
        <dsp:cNvSpPr/>
      </dsp:nvSpPr>
      <dsp:spPr>
        <a:xfrm>
          <a:off x="0" y="3198015"/>
          <a:ext cx="7929006" cy="12789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4CC5F8-436D-40E0-A8F3-53029E7E82D4}">
      <dsp:nvSpPr>
        <dsp:cNvPr id="0" name=""/>
        <dsp:cNvSpPr/>
      </dsp:nvSpPr>
      <dsp:spPr>
        <a:xfrm>
          <a:off x="386893" y="3485787"/>
          <a:ext cx="703443" cy="70344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1F8948-7882-4B44-BF5A-5E7804F16B02}">
      <dsp:nvSpPr>
        <dsp:cNvPr id="0" name=""/>
        <dsp:cNvSpPr/>
      </dsp:nvSpPr>
      <dsp:spPr>
        <a:xfrm>
          <a:off x="1477230" y="3198015"/>
          <a:ext cx="6451775" cy="1278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359" tIns="135359" rIns="135359" bIns="13535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Guide grantmaking of NHA funds</a:t>
          </a:r>
        </a:p>
      </dsp:txBody>
      <dsp:txXfrm>
        <a:off x="1477230" y="3198015"/>
        <a:ext cx="6451775" cy="1278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620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6332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3863" y="1354138"/>
            <a:ext cx="5322887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7529" y="612251"/>
            <a:ext cx="2070397" cy="518965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897326" y="5229935"/>
            <a:ext cx="1223795" cy="365125"/>
          </a:xfrm>
          <a:solidFill>
            <a:schemeClr val="bg2"/>
          </a:solidFill>
        </p:spPr>
        <p:txBody>
          <a:bodyPr rIns="182880"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029866"/>
            <a:ext cx="461438" cy="365125"/>
          </a:xfrm>
          <a:solidFill>
            <a:schemeClr val="bg2"/>
          </a:solidFill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0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2986" y="265728"/>
            <a:ext cx="10981137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10981137" cy="41988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1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90397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791" y="1371600"/>
            <a:ext cx="670639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50" y="685799"/>
            <a:ext cx="6373670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6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457" y="5570290"/>
            <a:ext cx="41147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45716" y="508084"/>
            <a:ext cx="429372" cy="365125"/>
          </a:xfrm>
          <a:noFill/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663" y="508084"/>
            <a:ext cx="120332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03" y="612063"/>
            <a:ext cx="1487296" cy="478334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89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39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172185"/>
            <a:ext cx="10326757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" y="365760"/>
            <a:ext cx="11534790" cy="5525653"/>
          </a:xfrm>
          <a:noFill/>
        </p:spPr>
        <p:txBody>
          <a:bodyPr anchor="t">
            <a:normAutofit/>
          </a:bodyPr>
          <a:lstStyle>
            <a:lvl1pPr>
              <a:defRPr sz="11500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81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21906" y="685800"/>
            <a:ext cx="10184294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4403" y="2043904"/>
            <a:ext cx="7467597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406175" y="2720396"/>
            <a:ext cx="5645423" cy="2494309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1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410" y="569843"/>
            <a:ext cx="1470992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1050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198" y="2743202"/>
            <a:ext cx="6096001" cy="3467098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413627"/>
            <a:ext cx="1256738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413627"/>
            <a:ext cx="429372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48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3" y="3415504"/>
            <a:ext cx="10820397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50620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6" y="182880"/>
            <a:ext cx="7930892" cy="2238587"/>
          </a:xfrm>
          <a:noFill/>
        </p:spPr>
        <p:txBody>
          <a:bodyPr anchor="t">
            <a:normAutofit/>
          </a:bodyPr>
          <a:lstStyle>
            <a:lvl1pPr>
              <a:defRPr sz="12000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946" y="3840480"/>
            <a:ext cx="6543924" cy="2536466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11" y="612381"/>
            <a:ext cx="1484228" cy="479352"/>
          </a:xfrm>
          <a:noFill/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3512" y="2756699"/>
            <a:ext cx="1256738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0544" y="2756699"/>
            <a:ext cx="429372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0" y="3415504"/>
            <a:ext cx="342900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6655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1" y="2057399"/>
            <a:ext cx="342900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2057401"/>
            <a:ext cx="4648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2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31915"/>
            <a:ext cx="3968496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020" y="1001865"/>
            <a:ext cx="6416180" cy="46833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7"/>
            <a:ext cx="1179576" cy="365125"/>
          </a:xfrm>
        </p:spPr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2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1242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8400" y="0"/>
            <a:ext cx="739140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67622"/>
            <a:ext cx="7929006" cy="44775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10000" y="6210300"/>
            <a:ext cx="769620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1" y="6029868"/>
            <a:ext cx="202454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6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3318" y="0"/>
            <a:ext cx="438548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056" y="1965281"/>
            <a:ext cx="4859992" cy="3732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2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99475"/>
            <a:ext cx="362544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2124222"/>
            <a:ext cx="3567404" cy="34887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0601" y="0"/>
            <a:ext cx="7391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443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30047"/>
            <a:ext cx="4939005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746792"/>
            <a:ext cx="5776896" cy="3969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1400" y="0"/>
            <a:ext cx="48006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638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8486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456" y="0"/>
            <a:ext cx="4142830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196" y="2112973"/>
            <a:ext cx="3151090" cy="3678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912" y="6029868"/>
            <a:ext cx="1911096" cy="365125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1008" y="6029868"/>
            <a:ext cx="890077" cy="365125"/>
          </a:xfrm>
          <a:noFill/>
        </p:spPr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62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01376"/>
            <a:ext cx="360112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96848"/>
            <a:ext cx="360112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03237"/>
            <a:ext cx="190779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504" y="4800600"/>
            <a:ext cx="1256738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641" y="4800600"/>
            <a:ext cx="429372" cy="365125"/>
          </a:xfrm>
          <a:noFill/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8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673955"/>
            <a:ext cx="315468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647060"/>
            <a:ext cx="7552114" cy="138280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noFill/>
        </p:spPr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42" y="6029868"/>
            <a:ext cx="429372" cy="365125"/>
          </a:xfrm>
          <a:noFill/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62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5" y="337062"/>
            <a:ext cx="6787898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05468" y="637706"/>
            <a:ext cx="1907799" cy="365125"/>
          </a:xfrm>
        </p:spPr>
        <p:txBody>
          <a:bodyPr anchor="t"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71600"/>
            <a:ext cx="739140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163" y="1266737"/>
            <a:ext cx="2894795" cy="4763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704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6951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060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85" y="4374100"/>
            <a:ext cx="3897905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16" y="685800"/>
            <a:ext cx="5430884" cy="52049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974" y="6029867"/>
            <a:ext cx="1911096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solidFill>
            <a:schemeClr val="bg1"/>
          </a:solidFill>
        </p:spPr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67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196" y="120765"/>
            <a:ext cx="1072300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0" spc="-200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6029867"/>
            <a:ext cx="2137769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3594" y="675861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308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-785191"/>
            <a:ext cx="10981137" cy="64008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930" y="1649896"/>
            <a:ext cx="1016992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 cap="all" spc="-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85800"/>
            <a:ext cx="1032675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501227"/>
            <a:ext cx="190779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501227"/>
            <a:ext cx="1256738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501227"/>
            <a:ext cx="429372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565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876300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5410203"/>
            <a:ext cx="754380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3504" y="725556"/>
            <a:ext cx="8845296" cy="3656168"/>
          </a:xfrm>
        </p:spPr>
        <p:txBody>
          <a:bodyPr>
            <a:normAutofit/>
          </a:bodyPr>
          <a:lstStyle>
            <a:lvl1pPr marL="228600" indent="-228600">
              <a:lnSpc>
                <a:spcPct val="85000"/>
              </a:lnSpc>
              <a:spcBef>
                <a:spcPts val="0"/>
              </a:spcBef>
              <a:buNone/>
              <a:defRPr sz="580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191109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02368" y="6029868"/>
            <a:ext cx="1435608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45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756230"/>
            <a:ext cx="5181600" cy="40349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250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631076"/>
            <a:ext cx="5157787" cy="70939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431" y="2372146"/>
            <a:ext cx="5157787" cy="34952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0" y="1631076"/>
            <a:ext cx="5183188" cy="7093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372146"/>
            <a:ext cx="5183188" cy="34952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494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65176"/>
            <a:ext cx="11028923" cy="132588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360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205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3084659"/>
            <a:ext cx="10133956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6" y="182881"/>
            <a:ext cx="8616684" cy="1874520"/>
          </a:xfrm>
          <a:noFill/>
        </p:spPr>
        <p:txBody>
          <a:bodyPr anchor="t">
            <a:normAutofit/>
          </a:bodyPr>
          <a:lstStyle>
            <a:lvl1pPr>
              <a:defRPr sz="9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53600" y="617923"/>
            <a:ext cx="1866897" cy="461881"/>
          </a:xfrm>
          <a:noFill/>
        </p:spPr>
        <p:txBody>
          <a:bodyPr anchor="t"/>
          <a:lstStyle>
            <a:lvl1pPr algn="r">
              <a:defRPr sz="900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846" y="3544866"/>
            <a:ext cx="899072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5846" y="6024816"/>
            <a:ext cx="1809495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141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36077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5800" y="4564627"/>
            <a:ext cx="5068016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" y="530940"/>
            <a:ext cx="7703576" cy="1308290"/>
          </a:xfrm>
          <a:noFill/>
        </p:spPr>
        <p:txBody>
          <a:bodyPr anchor="t">
            <a:normAutofit/>
          </a:bodyPr>
          <a:lstStyle>
            <a:lvl1pPr>
              <a:defRPr sz="8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005" y="3571531"/>
            <a:ext cx="5009534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7"/>
            <a:ext cx="1911096" cy="365126"/>
          </a:xfrm>
          <a:noFill/>
        </p:spPr>
        <p:txBody>
          <a:bodyPr anchor="ctr"/>
          <a:lstStyle>
            <a:lvl1pPr algn="l">
              <a:defRPr sz="900" b="1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9320" y="6029867"/>
            <a:ext cx="1441766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2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1270"/>
            <a:ext cx="10981137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745956"/>
            <a:ext cx="10981137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430" y="6029868"/>
            <a:ext cx="191109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900" b="1" cap="all" spc="6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0" y="6029868"/>
            <a:ext cx="118268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5E9331E4-1763-48FF-A88D-61C196F6235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34" y="6029868"/>
            <a:ext cx="42937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9EE02FAA-B0FC-4B9A-A39C-C12CADE3F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8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https://medium.com/@javahippie/building-a-local-ethereum-network-with-docker-and-geth-5b9326b85f37" TargetMode="External"/><Relationship Id="rId7" Type="http://schemas.openxmlformats.org/officeDocument/2006/relationships/diagramColors" Target="../diagrams/colors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wallyg/36639660185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creativecommons.org/licenses/by-nc-nd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2C56C-1BE9-0BC6-A6AA-CE867CA7F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8409"/>
            <a:ext cx="6720841" cy="4462272"/>
          </a:xfrm>
        </p:spPr>
        <p:txBody>
          <a:bodyPr>
            <a:normAutofit/>
          </a:bodyPr>
          <a:lstStyle/>
          <a:p>
            <a:r>
              <a:rPr lang="en-US" dirty="0"/>
              <a:t>About I.C. New Jersey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B785F-0D30-9641-E00E-4CB43BF33B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5FA8B-6931-18FA-FD67-3A6DAA005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20"/>
          <a:stretch>
            <a:fillRect/>
          </a:stretch>
        </p:blipFill>
        <p:spPr>
          <a:xfrm>
            <a:off x="884583" y="3277539"/>
            <a:ext cx="9667461" cy="33021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3E1DCD-1359-084B-ACD7-5ADEBF7C8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1914" y="113738"/>
            <a:ext cx="3435626" cy="229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2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EF3C7-3A0E-E23C-E9D0-151E06EB8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I.C. New Jersey purposes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43047-46DD-A47D-0BCD-B0DF4F35D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Leverage the power of heritage, culture, collaboration and creativity to accelerate community and economic development across New Jersey</a:t>
            </a:r>
          </a:p>
          <a:p>
            <a:r>
              <a:rPr lang="en-US" dirty="0"/>
              <a:t>Generate hundreds of millions of $ in economic impact, support thousands of jobs, attract sustainable and community-supported investment</a:t>
            </a:r>
          </a:p>
          <a:p>
            <a:r>
              <a:rPr lang="en-US" dirty="0"/>
              <a:t>Special focus on communities with high concentrations of ALICE residents, or that tend to get less support from grantmaking, destination marketing or economic development initiatives</a:t>
            </a:r>
          </a:p>
          <a:p>
            <a:r>
              <a:rPr lang="en-US" dirty="0"/>
              <a:t>Build sustainable wealth through cultural entrepreneurship</a:t>
            </a:r>
          </a:p>
          <a:p>
            <a:r>
              <a:rPr lang="en-US" dirty="0"/>
              <a:t>Elevate undervalued elements of New Jersey’s heritage: </a:t>
            </a:r>
            <a:r>
              <a:rPr lang="en-US" b="1" dirty="0"/>
              <a:t>industry &amp; innovation, migration &amp; immigration, transportation &amp; infrastructure, suburbia &amp; planned communities</a:t>
            </a:r>
          </a:p>
          <a:p>
            <a:r>
              <a:rPr lang="en-US" dirty="0"/>
              <a:t>Promote understanding, reduce tensions and increase collaboration within and between communities</a:t>
            </a:r>
          </a:p>
          <a:p>
            <a:r>
              <a:rPr lang="en-US" dirty="0"/>
              <a:t>Benefiting communities in at least 12 counties in New Jersey: Bergen, Camden, Essex, Hudson</a:t>
            </a:r>
            <a:r>
              <a:rPr lang="en-US"/>
              <a:t>, Mercer, Middlesex</a:t>
            </a:r>
            <a:r>
              <a:rPr lang="en-US" dirty="0"/>
              <a:t>, Monmouth, Morris, Passaic, Sussex, Union, Warren</a:t>
            </a:r>
          </a:p>
        </p:txBody>
      </p:sp>
    </p:spTree>
    <p:extLst>
      <p:ext uri="{BB962C8B-B14F-4D97-AF65-F5344CB8AC3E}">
        <p14:creationId xmlns:p14="http://schemas.microsoft.com/office/powerpoint/2010/main" val="3061557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D0288-38C0-92CF-1EAB-6DC282350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C4AB1-068C-B803-106A-017789F45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Circulating more of the enormous wealth in and around New Jersey into more communities will build shared prosperity</a:t>
            </a:r>
          </a:p>
          <a:p>
            <a:r>
              <a:rPr lang="en-US" dirty="0"/>
              <a:t>Encouraging New Jersey residents to visit communities they are unfamiliar with will foster understanding, empathy and collaboration </a:t>
            </a:r>
          </a:p>
          <a:p>
            <a:r>
              <a:rPr lang="en-US" dirty="0"/>
              <a:t>Understanding how we became a state of innovation will help generate more investment and innovation in New Jersey</a:t>
            </a:r>
          </a:p>
          <a:p>
            <a:r>
              <a:rPr lang="en-US" dirty="0"/>
              <a:t>Elevating the diverse heritage and cultures in New Jersey will help more people feel a sense of belonging in their municipality, county and the state overall</a:t>
            </a:r>
          </a:p>
          <a:p>
            <a:r>
              <a:rPr lang="en-US" dirty="0"/>
              <a:t>National recognition of New Jersey’s innovation ecosystem and industrial heritage can generate large and long-term investments</a:t>
            </a:r>
          </a:p>
        </p:txBody>
      </p:sp>
    </p:spTree>
    <p:extLst>
      <p:ext uri="{BB962C8B-B14F-4D97-AF65-F5344CB8AC3E}">
        <p14:creationId xmlns:p14="http://schemas.microsoft.com/office/powerpoint/2010/main" val="922047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93435-62F0-35F2-EE82-4CBBDA5F4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I.C. New Jersey Elements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987A875-04C7-831F-610B-80354346E6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0458161"/>
              </p:ext>
            </p:extLst>
          </p:nvPr>
        </p:nvGraphicFramePr>
        <p:xfrm>
          <a:off x="603250" y="1736725"/>
          <a:ext cx="10980738" cy="4198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6553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8386-D755-4F48-93CF-AE2FE1CD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</p:spPr>
        <p:txBody>
          <a:bodyPr anchor="b">
            <a:normAutofit/>
          </a:bodyPr>
          <a:lstStyle/>
          <a:p>
            <a:r>
              <a:rPr lang="en-US" dirty="0"/>
              <a:t>National Heritage Area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0B9EB-446F-6596-D7AA-47DE32395A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>
            <a:normAutofit/>
          </a:bodyPr>
          <a:lstStyle/>
          <a:p>
            <a:r>
              <a:rPr lang="en-US" dirty="0"/>
              <a:t>Generates prestige and recognition for our distinctive heritage and assets</a:t>
            </a:r>
          </a:p>
          <a:p>
            <a:r>
              <a:rPr lang="en-US" dirty="0"/>
              <a:t>Supports cultural heritage tourism and other community investments</a:t>
            </a:r>
          </a:p>
          <a:p>
            <a:r>
              <a:rPr lang="en-US" dirty="0"/>
              <a:t>Provides up to $1 million annually in federal funding, most of which to be distributed as grants to nonprofits and local governments. Funds can cover a wide array of projects</a:t>
            </a:r>
          </a:p>
          <a:p>
            <a:r>
              <a:rPr lang="en-US" dirty="0"/>
              <a:t>Geographic area and focus to be determined based on Feasibility Study (now underway)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98F9C5-CC11-E8BE-D9A0-93FA7BC36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044355"/>
            <a:ext cx="5181600" cy="3458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4203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5071C-1F36-B823-B2D0-5291EAC8B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</p:spPr>
        <p:txBody>
          <a:bodyPr anchor="b">
            <a:normAutofit/>
          </a:bodyPr>
          <a:lstStyle/>
          <a:p>
            <a:r>
              <a:rPr lang="en-US" dirty="0"/>
              <a:t>Cultural Heritage Asset Inventory (CHAI)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D6A15-14D6-8765-A10C-C15CAEA6A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833" y="1677730"/>
            <a:ext cx="5157787" cy="3495253"/>
          </a:xfrm>
        </p:spPr>
        <p:txBody>
          <a:bodyPr>
            <a:normAutofit/>
          </a:bodyPr>
          <a:lstStyle/>
          <a:p>
            <a:r>
              <a:rPr lang="en-US" dirty="0"/>
              <a:t>Lists historic and cultural sites and places, public art, and other heritage elements (such as culturally-themed restaurants)</a:t>
            </a:r>
          </a:p>
          <a:p>
            <a:r>
              <a:rPr lang="en-US" dirty="0"/>
              <a:t>Can support cultural heritage tourism</a:t>
            </a:r>
          </a:p>
          <a:p>
            <a:r>
              <a:rPr lang="en-US" dirty="0"/>
              <a:t>Can support asset-based community and economic development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7781F-47D4-DCA2-D3CE-5D0596F1B9CB}"/>
              </a:ext>
            </a:extLst>
          </p:cNvPr>
          <p:cNvSpPr txBox="1"/>
          <p:nvPr/>
        </p:nvSpPr>
        <p:spPr>
          <a:xfrm>
            <a:off x="6319964" y="5259659"/>
            <a:ext cx="5183188" cy="7093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1400" b="1" kern="1200" cap="all" spc="50" baseline="0" dirty="0">
                <a:solidFill>
                  <a:schemeClr val="tx2"/>
                </a:solidFill>
              </a:rPr>
              <a:t>Note: Map from EthnicNJ.com for example purposes only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C62B37-F5D0-D8FF-3ECF-69B3E96F8A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32" r="3" b="32305"/>
          <a:stretch>
            <a:fillRect/>
          </a:stretch>
        </p:blipFill>
        <p:spPr>
          <a:xfrm>
            <a:off x="6403381" y="1497502"/>
            <a:ext cx="5183188" cy="34952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4317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500BF-1B18-205F-0661-DB313B3EA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</p:spPr>
        <p:txBody>
          <a:bodyPr anchor="b">
            <a:normAutofit/>
          </a:bodyPr>
          <a:lstStyle/>
          <a:p>
            <a:r>
              <a:rPr lang="en-US" dirty="0"/>
              <a:t>Community investments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92346-CC18-0061-9A98-C5B78FC1BD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>
            <a:normAutofit/>
          </a:bodyPr>
          <a:lstStyle/>
          <a:p>
            <a:r>
              <a:rPr lang="en-US" dirty="0"/>
              <a:t>Long-term engagement by Northern New Jersey Community Foundation in municipalities to expedite community benefits and increase impacts</a:t>
            </a:r>
          </a:p>
          <a:p>
            <a:r>
              <a:rPr lang="en-US" dirty="0"/>
              <a:t>NNJCF investments include:</a:t>
            </a:r>
          </a:p>
          <a:p>
            <a:pPr lvl="1"/>
            <a:r>
              <a:rPr lang="en-US" dirty="0"/>
              <a:t>Better connections to funding</a:t>
            </a:r>
          </a:p>
          <a:p>
            <a:pPr lvl="1"/>
            <a:r>
              <a:rPr lang="en-US" dirty="0"/>
              <a:t>Greater access to knowledge and resources</a:t>
            </a:r>
          </a:p>
          <a:p>
            <a:pPr lvl="1"/>
            <a:r>
              <a:rPr lang="en-US" dirty="0"/>
              <a:t>Expertise in community economic development and creative placemaking</a:t>
            </a:r>
          </a:p>
          <a:p>
            <a:r>
              <a:rPr lang="en-US" dirty="0"/>
              <a:t>Partnering with Orton Family Foundation on Community Heart &amp; Soul program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EB0FCA-125B-A176-0879-8227CE2C0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1"/>
          <a:stretch>
            <a:fillRect/>
          </a:stretch>
        </p:blipFill>
        <p:spPr>
          <a:xfrm>
            <a:off x="6324600" y="1756230"/>
            <a:ext cx="5181600" cy="40349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7614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31416D6-5C00-5701-43F0-3DEF034DCF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4815" r="34815"/>
          <a:stretch>
            <a:fillRect/>
          </a:stretch>
        </p:blipFill>
        <p:spPr>
          <a:xfrm>
            <a:off x="0" y="0"/>
            <a:ext cx="31242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36D1DA-EF93-87BB-8CDF-DD8F99FE8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0"/>
            <a:ext cx="7391400" cy="1207008"/>
          </a:xfrm>
        </p:spPr>
        <p:txBody>
          <a:bodyPr anchor="b">
            <a:normAutofit/>
          </a:bodyPr>
          <a:lstStyle/>
          <a:p>
            <a:r>
              <a:rPr lang="en-US" dirty="0"/>
              <a:t>Philanthropic consortium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F0F2CD5-4CDD-226C-AFC7-0A57A9B2B2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129300"/>
              </p:ext>
            </p:extLst>
          </p:nvPr>
        </p:nvGraphicFramePr>
        <p:xfrm>
          <a:off x="3733800" y="1367622"/>
          <a:ext cx="7929006" cy="4477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64150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85E4566-AE05-F209-E653-A907C08898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4785" r="34785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3CEFBE6-ACCF-4D82-6E0D-99942AD2F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Thematic Place Marketing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425BB-1DC0-1D5F-C146-309F7201A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Promote our distinct and interconnected heritage in:</a:t>
            </a:r>
          </a:p>
          <a:p>
            <a:pPr lvl="1"/>
            <a:r>
              <a:rPr lang="en-US" b="1" dirty="0"/>
              <a:t>Industry &amp; innovation</a:t>
            </a:r>
          </a:p>
          <a:p>
            <a:pPr lvl="1"/>
            <a:r>
              <a:rPr lang="en-US" b="1" dirty="0"/>
              <a:t>Migration &amp; immigration</a:t>
            </a:r>
          </a:p>
          <a:p>
            <a:pPr lvl="1"/>
            <a:r>
              <a:rPr lang="en-US" b="1" dirty="0"/>
              <a:t>Transportation &amp; infrastructure</a:t>
            </a:r>
          </a:p>
          <a:p>
            <a:pPr lvl="1"/>
            <a:r>
              <a:rPr lang="en-US" b="1" dirty="0"/>
              <a:t>Suburbia &amp; planned communities</a:t>
            </a:r>
          </a:p>
          <a:p>
            <a:r>
              <a:rPr lang="en-US" dirty="0"/>
              <a:t>Encourage visitation – not just of sites, but also places</a:t>
            </a:r>
          </a:p>
          <a:p>
            <a:r>
              <a:rPr lang="en-US" dirty="0"/>
              <a:t>North Jersey Stories and links to other heritage- and destination-related podcasts, blogs and websites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A13546-9291-80D6-2A40-460E2384D526}"/>
              </a:ext>
            </a:extLst>
          </p:cNvPr>
          <p:cNvSpPr txBox="1"/>
          <p:nvPr/>
        </p:nvSpPr>
        <p:spPr>
          <a:xfrm>
            <a:off x="0" y="6858000"/>
            <a:ext cx="3124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s://www.flickr.com/photos/wallyg/36639660185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-nc-nd/3.0/"/>
              </a:rPr>
              <a:t>CC BY-NC-ND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130885780"/>
      </p:ext>
    </p:extLst>
  </p:cSld>
  <p:clrMapOvr>
    <a:masterClrMapping/>
  </p:clrMapOvr>
</p:sld>
</file>

<file path=ppt/theme/theme1.xml><?xml version="1.0" encoding="utf-8"?>
<a:theme xmlns:a="http://schemas.openxmlformats.org/drawingml/2006/main" name="Orange Experience">
  <a:themeElements>
    <a:clrScheme name="Orange Experience">
      <a:dk1>
        <a:srgbClr val="131313"/>
      </a:dk1>
      <a:lt1>
        <a:sysClr val="window" lastClr="FFFFFF"/>
      </a:lt1>
      <a:dk2>
        <a:srgbClr val="444742"/>
      </a:dk2>
      <a:lt2>
        <a:srgbClr val="EDECE9"/>
      </a:lt2>
      <a:accent1>
        <a:srgbClr val="ED6845"/>
      </a:accent1>
      <a:accent2>
        <a:srgbClr val="F48A56"/>
      </a:accent2>
      <a:accent3>
        <a:srgbClr val="9FA295"/>
      </a:accent3>
      <a:accent4>
        <a:srgbClr val="5B6E74"/>
      </a:accent4>
      <a:accent5>
        <a:srgbClr val="6E7868"/>
      </a:accent5>
      <a:accent6>
        <a:srgbClr val="A1AAAA"/>
      </a:accent6>
      <a:hlink>
        <a:srgbClr val="F05814"/>
      </a:hlink>
      <a:folHlink>
        <a:srgbClr val="E99401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range experience" id="{9BAA8FFB-1EEF-49AC-B7FF-0F37799585E9}" vid="{6523F788-A6E6-47B0-B3C7-625411BE5A1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40AC51E117634498ADB9E34385327C" ma:contentTypeVersion="3" ma:contentTypeDescription="Create a new document." ma:contentTypeScope="" ma:versionID="8dea36ed5abe10507fb16cc61908ea92">
  <xsd:schema xmlns:xsd="http://www.w3.org/2001/XMLSchema" xmlns:xs="http://www.w3.org/2001/XMLSchema" xmlns:p="http://schemas.microsoft.com/office/2006/metadata/properties" xmlns:ns2="15e2a9a3-9137-406e-818f-8741f14cbeaf" targetNamespace="http://schemas.microsoft.com/office/2006/metadata/properties" ma:root="true" ma:fieldsID="995ddd8ceee4d23df84a18679f179a2f" ns2:_="">
    <xsd:import namespace="15e2a9a3-9137-406e-818f-8741f14cbe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2a9a3-9137-406e-818f-8741f14cbe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FABE0A0-1353-45B3-B7CB-DA8BBEDC99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739F84-6EC6-4F18-AD43-6BBE8F6B68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e2a9a3-9137-406e-818f-8741f14cbe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AAC22A7-5708-4E32-9A74-08E5FC631E45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terms/"/>
    <ds:schemaRef ds:uri="15e2a9a3-9137-406e-818f-8741f14cbeaf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Orange Experience</Template>
  <TotalTime>4466</TotalTime>
  <Words>562</Words>
  <Application>Microsoft Office PowerPoint</Application>
  <PresentationFormat>Widescreen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Oswald SemiBold</vt:lpstr>
      <vt:lpstr>Univers Condensed Light</vt:lpstr>
      <vt:lpstr>Orange Experience</vt:lpstr>
      <vt:lpstr>About I.C. New Jersey</vt:lpstr>
      <vt:lpstr>I.C. New Jersey purposes</vt:lpstr>
      <vt:lpstr>Why?</vt:lpstr>
      <vt:lpstr>I.C. New Jersey Elements</vt:lpstr>
      <vt:lpstr>National Heritage Area project</vt:lpstr>
      <vt:lpstr>Cultural Heritage Asset Inventory (CHAI)</vt:lpstr>
      <vt:lpstr>Community investments</vt:lpstr>
      <vt:lpstr>Philanthropic consortium</vt:lpstr>
      <vt:lpstr>Thematic Place Marketing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Leonardo Vazquez</dc:creator>
  <cp:lastModifiedBy>Leonardo Vazquez</cp:lastModifiedBy>
  <cp:revision>4</cp:revision>
  <dcterms:created xsi:type="dcterms:W3CDTF">2026-08-29T13:59:01Z</dcterms:created>
  <dcterms:modified xsi:type="dcterms:W3CDTF">2026-09-11T20:58:33Z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0x0101002140AC51E117634498ADB9E34385327C</vt:lpwstr>
  </property>
</Properties>
</file>